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63" r:id="rId4"/>
    <p:sldId id="264" r:id="rId5"/>
    <p:sldId id="260" r:id="rId6"/>
    <p:sldId id="266" r:id="rId7"/>
    <p:sldId id="265" r:id="rId8"/>
    <p:sldId id="261" r:id="rId9"/>
    <p:sldId id="268" r:id="rId10"/>
    <p:sldId id="269" r:id="rId11"/>
    <p:sldId id="270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FCA"/>
    <a:srgbClr val="349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5-4CDD-BE13-A471F8158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5-4CDD-BE13-A471F81584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35-4CDD-BE13-A471F8158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858640"/>
        <c:axId val="285857000"/>
      </c:barChart>
      <c:catAx>
        <c:axId val="28585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857000"/>
        <c:crosses val="autoZero"/>
        <c:auto val="1"/>
        <c:lblAlgn val="ctr"/>
        <c:lblOffset val="100"/>
        <c:noMultiLvlLbl val="0"/>
      </c:catAx>
      <c:valAx>
        <c:axId val="28585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85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D6DA-0D72-468C-B98B-D40E7CDE598C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20016"/>
            <a:ext cx="12192000" cy="68580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25735" y="3291006"/>
            <a:ext cx="7028770" cy="940802"/>
            <a:chOff x="2643550" y="3716463"/>
            <a:chExt cx="7028770" cy="940802"/>
          </a:xfrm>
          <a:noFill/>
        </p:grpSpPr>
        <p:sp>
          <p:nvSpPr>
            <p:cNvPr id="7" name="文本框 6"/>
            <p:cNvSpPr txBox="1"/>
            <p:nvPr/>
          </p:nvSpPr>
          <p:spPr>
            <a:xfrm>
              <a:off x="2643550" y="3716463"/>
              <a:ext cx="7028770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23855" y="4243245"/>
              <a:ext cx="6868160" cy="414020"/>
            </a:xfrm>
            <a:prstGeom prst="rect">
              <a:avLst/>
            </a:prstGeom>
            <a:grpFill/>
            <a:ln w="317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pPr>
                <a:lnSpc>
                  <a:spcPct val="150000"/>
                </a:lnSpc>
              </a:pPr>
              <a:endPara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7730" y="1909445"/>
            <a:ext cx="10396855" cy="1969206"/>
            <a:chOff x="585707" y="1196677"/>
            <a:chExt cx="9068472" cy="1863724"/>
          </a:xfrm>
        </p:grpSpPr>
        <p:sp>
          <p:nvSpPr>
            <p:cNvPr id="10" name="文本框 9"/>
            <p:cNvSpPr txBox="1"/>
            <p:nvPr/>
          </p:nvSpPr>
          <p:spPr>
            <a:xfrm>
              <a:off x="585707" y="1196677"/>
              <a:ext cx="1728746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79336" y="1196677"/>
              <a:ext cx="1728746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5754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39672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代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25433" y="1298912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94587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控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87892" y="1237952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32917" y="125382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制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6000" y="1187450"/>
            <a:ext cx="764857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4000" b="1" spc="300" dirty="0">
                <a:latin typeface="Arial Narrow" panose="020B0606020202030204" charset="0"/>
                <a:ea typeface="HYShuSongErF" pitchFamily="2" charset="-122"/>
                <a:cs typeface="Arial Narrow" panose="020B0606020202030204" charset="0"/>
              </a:rPr>
              <a:t>Modern control method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11237" y="4697650"/>
            <a:ext cx="374314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en-US" altLang="zh-CN" sz="3200" spc="300" dirty="0">
                <a:solidFill>
                  <a:srgbClr val="000000"/>
                </a:solidFill>
                <a:latin typeface="Arial Narrow" panose="020B0606020202030204" charset="0"/>
                <a:ea typeface="HYShuSongErF" pitchFamily="2" charset="-122"/>
                <a:cs typeface="Arial Narrow" panose="020B0606020202030204" charset="0"/>
              </a:rPr>
              <a:t>Zhaoguodong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670" y="648335"/>
            <a:ext cx="6894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控制的基本原则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ed Rectangle 19"/>
          <p:cNvSpPr/>
          <p:nvPr/>
        </p:nvSpPr>
        <p:spPr>
          <a:xfrm>
            <a:off x="989265" y="1693858"/>
            <a:ext cx="657827" cy="6389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281599" y="1998114"/>
            <a:ext cx="292100" cy="22860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7" name="Rounded Rectangle 28"/>
          <p:cNvSpPr/>
          <p:nvPr/>
        </p:nvSpPr>
        <p:spPr>
          <a:xfrm>
            <a:off x="989119" y="4525364"/>
            <a:ext cx="657827" cy="6389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9" name="Freeform 152"/>
          <p:cNvSpPr>
            <a:spLocks noEditPoints="1"/>
          </p:cNvSpPr>
          <p:nvPr/>
        </p:nvSpPr>
        <p:spPr bwMode="auto">
          <a:xfrm>
            <a:off x="2597785" y="4312285"/>
            <a:ext cx="349250" cy="32258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4" name="Rectangle 20"/>
          <p:cNvSpPr/>
          <p:nvPr/>
        </p:nvSpPr>
        <p:spPr>
          <a:xfrm>
            <a:off x="2106295" y="1852295"/>
            <a:ext cx="475170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、控制应该具有灵活性、及时性和经济性Controls should be flexible, timely and economical</a:t>
            </a:r>
          </a:p>
        </p:txBody>
      </p:sp>
      <p:sp>
        <p:nvSpPr>
          <p:cNvPr id="2" name="Rectangle 20"/>
          <p:cNvSpPr/>
          <p:nvPr/>
        </p:nvSpPr>
        <p:spPr>
          <a:xfrm>
            <a:off x="2106295" y="4193540"/>
            <a:ext cx="475170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、控制过程应避免出现目标扭曲问题</a:t>
            </a:r>
            <a:endParaRPr lang="zh-CN" altLang="en-US"/>
          </a:p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control process should avoid the problem of target distortion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309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3610" y="639445"/>
            <a:ext cx="8916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控制的系统性Systematicness of control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/>
          <p:nvPr/>
        </p:nvSpPr>
        <p:spPr>
          <a:xfrm>
            <a:off x="7222689" y="1978935"/>
            <a:ext cx="3202173" cy="3202170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6"/>
          <p:cNvSpPr/>
          <p:nvPr/>
        </p:nvSpPr>
        <p:spPr>
          <a:xfrm>
            <a:off x="7611792" y="2368037"/>
            <a:ext cx="2423965" cy="2423965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Oval 7"/>
          <p:cNvSpPr/>
          <p:nvPr/>
        </p:nvSpPr>
        <p:spPr>
          <a:xfrm>
            <a:off x="8002293" y="2758538"/>
            <a:ext cx="1642964" cy="1642964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8"/>
          <p:cNvSpPr/>
          <p:nvPr/>
        </p:nvSpPr>
        <p:spPr>
          <a:xfrm>
            <a:off x="6834584" y="1590829"/>
            <a:ext cx="3978381" cy="3978381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c 9"/>
          <p:cNvSpPr/>
          <p:nvPr/>
        </p:nvSpPr>
        <p:spPr>
          <a:xfrm>
            <a:off x="8002293" y="2758538"/>
            <a:ext cx="1642964" cy="1642964"/>
          </a:xfrm>
          <a:prstGeom prst="arc">
            <a:avLst>
              <a:gd name="adj1" fmla="val 16200000"/>
              <a:gd name="adj2" fmla="val 11152732"/>
            </a:avLst>
          </a:prstGeom>
          <a:ln w="127000" cap="sq" cmpd="sng">
            <a:solidFill>
              <a:schemeClr val="accent2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c 27"/>
          <p:cNvSpPr/>
          <p:nvPr/>
        </p:nvSpPr>
        <p:spPr>
          <a:xfrm>
            <a:off x="7611792" y="2368037"/>
            <a:ext cx="2423965" cy="2423965"/>
          </a:xfrm>
          <a:prstGeom prst="arc">
            <a:avLst>
              <a:gd name="adj1" fmla="val 16200000"/>
              <a:gd name="adj2" fmla="val 8516683"/>
            </a:avLst>
          </a:prstGeom>
          <a:ln w="127000" cap="sq" cmpd="sng">
            <a:solidFill>
              <a:schemeClr val="accent1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Arc 28"/>
          <p:cNvSpPr/>
          <p:nvPr/>
        </p:nvSpPr>
        <p:spPr>
          <a:xfrm>
            <a:off x="7222689" y="1978935"/>
            <a:ext cx="3202173" cy="3202170"/>
          </a:xfrm>
          <a:prstGeom prst="arc">
            <a:avLst>
              <a:gd name="adj1" fmla="val 16200000"/>
              <a:gd name="adj2" fmla="val 6633705"/>
            </a:avLst>
          </a:prstGeom>
          <a:ln w="127000" cap="sq" cmpd="sng">
            <a:solidFill>
              <a:schemeClr val="accent2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Arc 29"/>
          <p:cNvSpPr/>
          <p:nvPr/>
        </p:nvSpPr>
        <p:spPr>
          <a:xfrm>
            <a:off x="6834584" y="1590829"/>
            <a:ext cx="3978381" cy="3978381"/>
          </a:xfrm>
          <a:prstGeom prst="arc">
            <a:avLst>
              <a:gd name="adj1" fmla="val 16200000"/>
              <a:gd name="adj2" fmla="val 4313816"/>
            </a:avLst>
          </a:prstGeom>
          <a:ln w="127000" cap="sq" cmpd="sng">
            <a:solidFill>
              <a:schemeClr val="accent1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ectangle 53"/>
          <p:cNvSpPr>
            <a:spLocks noChangeAspect="1"/>
          </p:cNvSpPr>
          <p:nvPr/>
        </p:nvSpPr>
        <p:spPr>
          <a:xfrm>
            <a:off x="697587" y="1805905"/>
            <a:ext cx="245792" cy="245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4"/>
          <p:cNvSpPr>
            <a:spLocks noChangeAspect="1"/>
          </p:cNvSpPr>
          <p:nvPr/>
        </p:nvSpPr>
        <p:spPr>
          <a:xfrm>
            <a:off x="697587" y="3874481"/>
            <a:ext cx="245792" cy="2457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5"/>
          <p:cNvSpPr txBox="1"/>
          <p:nvPr/>
        </p:nvSpPr>
        <p:spPr>
          <a:xfrm>
            <a:off x="5575613" y="3438507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80%</a:t>
            </a:r>
          </a:p>
        </p:txBody>
      </p:sp>
      <p:sp>
        <p:nvSpPr>
          <p:cNvPr id="24" name="Text Placeholder 5"/>
          <p:cNvSpPr txBox="1"/>
          <p:nvPr/>
        </p:nvSpPr>
        <p:spPr>
          <a:xfrm>
            <a:off x="5980267" y="4797886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65%</a:t>
            </a:r>
          </a:p>
        </p:txBody>
      </p:sp>
      <p:sp>
        <p:nvSpPr>
          <p:cNvPr id="25" name="Text Placeholder 5"/>
          <p:cNvSpPr txBox="1"/>
          <p:nvPr/>
        </p:nvSpPr>
        <p:spPr>
          <a:xfrm>
            <a:off x="7367648" y="5861547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55%</a:t>
            </a:r>
          </a:p>
        </p:txBody>
      </p:sp>
      <p:sp>
        <p:nvSpPr>
          <p:cNvPr id="26" name="Text Placeholder 5"/>
          <p:cNvSpPr txBox="1"/>
          <p:nvPr/>
        </p:nvSpPr>
        <p:spPr>
          <a:xfrm>
            <a:off x="9182804" y="5861545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40%</a:t>
            </a:r>
          </a:p>
        </p:txBody>
      </p:sp>
      <p:cxnSp>
        <p:nvCxnSpPr>
          <p:cNvPr id="27" name="Straight Connector 61"/>
          <p:cNvCxnSpPr/>
          <p:nvPr/>
        </p:nvCxnSpPr>
        <p:spPr>
          <a:xfrm flipH="1">
            <a:off x="6604590" y="3650141"/>
            <a:ext cx="1248644" cy="11562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5"/>
          <p:cNvCxnSpPr/>
          <p:nvPr/>
        </p:nvCxnSpPr>
        <p:spPr>
          <a:xfrm flipH="1">
            <a:off x="7020804" y="4482570"/>
            <a:ext cx="763062" cy="520269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8"/>
          <p:cNvCxnSpPr/>
          <p:nvPr/>
        </p:nvCxnSpPr>
        <p:spPr>
          <a:xfrm flipH="1">
            <a:off x="8049778" y="5234069"/>
            <a:ext cx="208110" cy="497145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0"/>
          <p:cNvCxnSpPr/>
          <p:nvPr/>
        </p:nvCxnSpPr>
        <p:spPr>
          <a:xfrm>
            <a:off x="9552776" y="5580914"/>
            <a:ext cx="57806" cy="173423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179830" y="2672715"/>
            <a:ext cx="468439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Systematic refers to the whole management process of decision-making, planning, organization, control is a complete system. A new system management process is initiated when feedback from the control process proves that the original decision objective is wrong, that a new objective needs to be established, or that a major change in the original objective is required.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10920" y="1291590"/>
            <a:ext cx="52508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系统性指整个管理过程的决策、计划、组织、控制是一个完整的系统。当控制过程的反馈信息证明原决策目标有错误,需要确立新目标或原目标需要重大改变时,便开始了新的系统管理过程。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3" name="文本框 42"/>
          <p:cNvSpPr txBox="1"/>
          <p:nvPr/>
        </p:nvSpPr>
        <p:spPr>
          <a:xfrm>
            <a:off x="2377441" y="2280003"/>
            <a:ext cx="7437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汇报完毕 谢谢观看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73682" y="3449975"/>
            <a:ext cx="6644638" cy="69935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company is an association or collection of individuals, whether natural persons, legal persons, or a mixture of both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5065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矩形: 圆角 18"/>
          <p:cNvSpPr/>
          <p:nvPr/>
        </p:nvSpPr>
        <p:spPr>
          <a:xfrm>
            <a:off x="6396390" y="1597564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478" y="1436114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含义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57957" y="1898565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meaning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09781" y="1675626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396390" y="3572040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57957" y="3873041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of control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09781" y="3650102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6396390" y="2584802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57958" y="4338512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基本原则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12872" y="2962003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of control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09781" y="2662864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6396390" y="4559279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57958" y="4860280"/>
            <a:ext cx="2872162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basic principle of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09781" y="4637341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02593" y="2437818"/>
            <a:ext cx="203333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目 录</a:t>
            </a:r>
          </a:p>
        </p:txBody>
      </p:sp>
      <p:sp>
        <p:nvSpPr>
          <p:cNvPr id="36" name="矩形 35"/>
          <p:cNvSpPr/>
          <p:nvPr/>
        </p:nvSpPr>
        <p:spPr>
          <a:xfrm>
            <a:off x="2018552" y="3162055"/>
            <a:ext cx="1743321" cy="4168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27478" y="3406967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控制的方法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12635" y="2545080"/>
            <a:ext cx="2642870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控制的类型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文本框 18"/>
          <p:cNvSpPr txBox="1"/>
          <p:nvPr/>
        </p:nvSpPr>
        <p:spPr>
          <a:xfrm>
            <a:off x="5243844" y="2803940"/>
            <a:ext cx="321434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55420" y="3406690"/>
            <a:ext cx="3294691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meaning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33817" y="2624916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71441" y="669539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控制的含义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02420" y="1943100"/>
            <a:ext cx="4593577" cy="26365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6000" y="1943100"/>
            <a:ext cx="4404360" cy="263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285" y="3007995"/>
            <a:ext cx="343217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控制是根据自己的目的，通过一定的手段使事物沿着某一确定方向发展的行为和过程，从而掌握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7180" y="2086087"/>
            <a:ext cx="24422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</a:p>
        </p:txBody>
      </p:sp>
      <p:sp>
        <p:nvSpPr>
          <p:cNvPr id="15" name="Shape 717"/>
          <p:cNvSpPr txBox="1"/>
          <p:nvPr/>
        </p:nvSpPr>
        <p:spPr>
          <a:xfrm>
            <a:off x="1504291" y="5165153"/>
            <a:ext cx="8996070" cy="9613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is the behavior and process of making things develop along a certain direction by certain means according to one's own purpose, so as to master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" name="文本框 24"/>
          <p:cNvSpPr txBox="1"/>
          <p:nvPr/>
        </p:nvSpPr>
        <p:spPr>
          <a:xfrm>
            <a:off x="5243830" y="2804160"/>
            <a:ext cx="480695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控制的类型与方法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55260" y="3406775"/>
            <a:ext cx="4417695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and methods of control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43977" y="2623011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128905" y="323215"/>
            <a:ext cx="11508740" cy="6534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The process of control can only be completed with human interThe process of control can only be completed with human intervention and whole-process interventionvThe process of control can only be completed with human intervention and whole-process interventionentioThe process of control can only be completed with human intervention and whole-process interventionn and whole-process intervention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41" y="639694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控制的类型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3239" y="2286000"/>
            <a:ext cx="5182538" cy="348745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1"/>
          <p:cNvSpPr/>
          <p:nvPr/>
        </p:nvSpPr>
        <p:spPr>
          <a:xfrm>
            <a:off x="7734975" y="2027463"/>
            <a:ext cx="31873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控制的过程必须在人的干预和全程干预下才能完成控制任务</a:t>
            </a:r>
          </a:p>
        </p:txBody>
      </p:sp>
      <p:sp>
        <p:nvSpPr>
          <p:cNvPr id="9" name="Rectangle 11"/>
          <p:cNvSpPr/>
          <p:nvPr/>
        </p:nvSpPr>
        <p:spPr>
          <a:xfrm>
            <a:off x="7909560" y="1546225"/>
            <a:ext cx="2910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人工控制Manual control</a:t>
            </a:r>
          </a:p>
        </p:txBody>
      </p:sp>
      <p:sp>
        <p:nvSpPr>
          <p:cNvPr id="13" name="矩形 12"/>
          <p:cNvSpPr/>
          <p:nvPr/>
        </p:nvSpPr>
        <p:spPr>
          <a:xfrm>
            <a:off x="6489065" y="1402080"/>
            <a:ext cx="4433570" cy="1271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99528" y="1403408"/>
            <a:ext cx="1246241" cy="12695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1"/>
          <p:cNvSpPr/>
          <p:nvPr/>
        </p:nvSpPr>
        <p:spPr>
          <a:xfrm>
            <a:off x="7771170" y="4821727"/>
            <a:ext cx="31873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在控制的过程中不需要人的直接干预，使事物变化准确的按照期望的方向发展</a:t>
            </a:r>
          </a:p>
        </p:txBody>
      </p:sp>
      <p:sp>
        <p:nvSpPr>
          <p:cNvPr id="16" name="Rectangle 11"/>
          <p:cNvSpPr/>
          <p:nvPr/>
        </p:nvSpPr>
        <p:spPr>
          <a:xfrm>
            <a:off x="7809865" y="4114800"/>
            <a:ext cx="30105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自动控制The automatic control</a:t>
            </a:r>
          </a:p>
        </p:txBody>
      </p:sp>
      <p:sp>
        <p:nvSpPr>
          <p:cNvPr id="17" name="矩形 16"/>
          <p:cNvSpPr/>
          <p:nvPr/>
        </p:nvSpPr>
        <p:spPr>
          <a:xfrm>
            <a:off x="6499529" y="4114488"/>
            <a:ext cx="4433590" cy="12704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99528" y="4114487"/>
            <a:ext cx="1246241" cy="12695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751280" y="1546458"/>
            <a:ext cx="741466" cy="7397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751280" y="4380125"/>
            <a:ext cx="741466" cy="73977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56822" y="808718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of control</a:t>
            </a:r>
          </a:p>
        </p:txBody>
      </p:sp>
      <p:sp>
        <p:nvSpPr>
          <p:cNvPr id="2" name="Rectangle 11"/>
          <p:cNvSpPr/>
          <p:nvPr/>
        </p:nvSpPr>
        <p:spPr>
          <a:xfrm>
            <a:off x="6499225" y="2924175"/>
            <a:ext cx="46107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process of control can only be completed with human intervention and whole-process intervention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6410960" y="5455285"/>
            <a:ext cx="461073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process of control, people do not need direct intervention, so that things change accurately in accordance with the expected direction of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ym typeface="+mn-ea"/>
              </a:rPr>
              <a:t>在组织控制系统的构建过程中，由于控制目标、要求和控制对象的不同，应选择合适的控制方法和手段。In the construction process of organizational control system, due to the different control objectives, requirements and control objects, appropriate control methods and means should be selected.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891" y="648584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7865" y="1671955"/>
            <a:ext cx="94189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在组织控制系统的构建过程中，由于控制目标、要求和控制对象的不同，应选择合适的控制方法和手段。In the construction process of organizational control system, due to the different control objectives, requirements and control objects, appropriate control methods and means should be selected.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6790" y="3127375"/>
            <a:ext cx="100095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资金控制Capital controls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时间控制Time control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人员控制Personnel control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信息控制Information control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文本框 30"/>
          <p:cNvSpPr txBox="1"/>
          <p:nvPr/>
        </p:nvSpPr>
        <p:spPr>
          <a:xfrm>
            <a:off x="5243844" y="2803940"/>
            <a:ext cx="321434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基本原则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20" y="3406690"/>
            <a:ext cx="3170229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33817" y="2623011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670" y="648335"/>
            <a:ext cx="71786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控制的基本原则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Chart 1"/>
          <p:cNvGraphicFramePr/>
          <p:nvPr/>
        </p:nvGraphicFramePr>
        <p:xfrm>
          <a:off x="5977793" y="2476572"/>
          <a:ext cx="5253003" cy="35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97865" y="1471930"/>
            <a:ext cx="450151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1、控制应该同计划与组织相适应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Controls should be aligned with planning and organization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2、控制应该突出重点，强调例外Control should highlight the key points and emphasize the exceptions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5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8FCA"/>
      </a:accent1>
      <a:accent2>
        <a:srgbClr val="75B1D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EBC31D-EE95-4ED8-AE1C-0CE6CD468E32}"/>
</file>

<file path=customXml/itemProps2.xml><?xml version="1.0" encoding="utf-8"?>
<ds:datastoreItem xmlns:ds="http://schemas.openxmlformats.org/officeDocument/2006/customXml" ds:itemID="{C1EDC690-9B01-4C1A-8004-CCCF1CC2932F}"/>
</file>

<file path=customXml/itemProps3.xml><?xml version="1.0" encoding="utf-8"?>
<ds:datastoreItem xmlns:ds="http://schemas.openxmlformats.org/officeDocument/2006/customXml" ds:itemID="{6528FF23-AF01-4831-B17C-EA5F81A909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DengXian</vt:lpstr>
      <vt:lpstr>DengXian Light</vt:lpstr>
      <vt:lpstr>microsoft yahei</vt:lpstr>
      <vt:lpstr>华文细黑</vt:lpstr>
      <vt:lpstr>Arial</vt:lpstr>
      <vt:lpstr>Arial Narrow</vt:lpstr>
      <vt:lpstr>FontAwesome</vt:lpstr>
      <vt:lpstr>Lato Light</vt:lpstr>
      <vt:lpstr>隶书</vt:lpstr>
      <vt:lpstr>李旭科书法 v1.4</vt:lpstr>
      <vt:lpstr>禹卫书法行书简体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User</cp:lastModifiedBy>
  <cp:revision>14</cp:revision>
  <dcterms:created xsi:type="dcterms:W3CDTF">2019-02-13T03:21:00Z</dcterms:created>
  <dcterms:modified xsi:type="dcterms:W3CDTF">2021-05-18T10:11:22Z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179CC858ACAD42639A521F76A2B04F4D</vt:lpwstr>
  </property>
  <property fmtid="{D5CDD505-2E9C-101B-9397-08002B2CF9AE}" pid="3" name="KSOProductBuildVer">
    <vt:lpwstr>2052-11.1.0.10495</vt:lpwstr>
  </property>
  <property fmtid="{D5CDD505-2E9C-101B-9397-08002B2CF9AE}" pid="4" name="ContentTypeId">
    <vt:lpwstr>0x0101004216CB7EAD73364A8C08FF5BEECD6A59</vt:lpwstr>
  </property>
</Properties>
</file>